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Graphik Regular" panose="020B0503030202060203"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00BAFF"/>
    <a:srgbClr val="EEEDED"/>
    <a:srgbClr val="883C84"/>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3136" autoAdjust="0"/>
  </p:normalViewPr>
  <p:slideViewPr>
    <p:cSldViewPr>
      <p:cViewPr varScale="1">
        <p:scale>
          <a:sx n="26" d="100"/>
          <a:sy n="26" d="100"/>
        </p:scale>
        <p:origin x="106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[Task2.xlsx]Sheet2!PivotTable1</c:name>
    <c:fmtId val="19"/>
  </c:pivotSource>
  <c:chart>
    <c:title>
      <c:tx>
        <c:rich>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r>
              <a:rPr lang="en-US" b="1"/>
              <a:t>Top 5 most categories of posts</a:t>
            </a:r>
          </a:p>
        </c:rich>
      </c:tx>
      <c:overlay val="0"/>
      <c:spPr>
        <a:noFill/>
        <a:ln>
          <a:noFill/>
        </a:ln>
        <a:effectLst/>
      </c:spPr>
      <c:txPr>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Sheet2!$B$3</c:f>
              <c:strCache>
                <c:ptCount val="1"/>
                <c:pt idx="0">
                  <c:v>Total</c:v>
                </c:pt>
              </c:strCache>
            </c:strRef>
          </c:tx>
          <c:spPr>
            <a:solidFill>
              <a:srgbClr val="A100FF"/>
            </a:solidFill>
            <a:ln cmpd="sng">
              <a:noFill/>
            </a:ln>
            <a:effectLst/>
          </c:spPr>
          <c:invertIfNegative val="0"/>
          <c:dLbls>
            <c:spPr>
              <a:noFill/>
              <a:ln>
                <a:noFill/>
              </a:ln>
              <a:effectLst/>
            </c:spPr>
            <c:txPr>
              <a:bodyPr rot="0" spcFirstLastPara="1" vertOverflow="ellipsis" vert="horz" wrap="square" anchor="ctr" anchorCtr="1"/>
              <a:lstStyle/>
              <a:p>
                <a:pPr>
                  <a:defRPr sz="3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Sheet2!$A$4:$A$9</c:f>
              <c:strCache>
                <c:ptCount val="5"/>
                <c:pt idx="0">
                  <c:v>food</c:v>
                </c:pt>
                <c:pt idx="1">
                  <c:v>technology</c:v>
                </c:pt>
                <c:pt idx="2">
                  <c:v>healthyeating</c:v>
                </c:pt>
                <c:pt idx="3">
                  <c:v>science</c:v>
                </c:pt>
                <c:pt idx="4">
                  <c:v>animals</c:v>
                </c:pt>
              </c:strCache>
            </c:strRef>
          </c:cat>
          <c:val>
            <c:numRef>
              <c:f>Sheet2!$B$4:$B$9</c:f>
              <c:numCache>
                <c:formatCode>General</c:formatCode>
                <c:ptCount val="5"/>
                <c:pt idx="0">
                  <c:v>61598</c:v>
                </c:pt>
                <c:pt idx="1">
                  <c:v>63035</c:v>
                </c:pt>
                <c:pt idx="2">
                  <c:v>63138</c:v>
                </c:pt>
                <c:pt idx="3">
                  <c:v>65405</c:v>
                </c:pt>
                <c:pt idx="4">
                  <c:v>68624</c:v>
                </c:pt>
              </c:numCache>
            </c:numRef>
          </c:val>
          <c:extLst>
            <c:ext xmlns:c16="http://schemas.microsoft.com/office/drawing/2014/chart" uri="{C3380CC4-5D6E-409C-BE32-E72D297353CC}">
              <c16:uniqueId val="{00000000-86C2-4232-8DE3-5C58DB72C72B}"/>
            </c:ext>
          </c:extLst>
        </c:ser>
        <c:dLbls>
          <c:dLblPos val="outEnd"/>
          <c:showLegendKey val="0"/>
          <c:showVal val="1"/>
          <c:showCatName val="0"/>
          <c:showSerName val="0"/>
          <c:showPercent val="0"/>
          <c:showBubbleSize val="0"/>
        </c:dLbls>
        <c:gapWidth val="57"/>
        <c:axId val="180682559"/>
        <c:axId val="180690463"/>
      </c:barChart>
      <c:catAx>
        <c:axId val="1806825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crossAx val="180690463"/>
        <c:crosses val="autoZero"/>
        <c:auto val="1"/>
        <c:lblAlgn val="ctr"/>
        <c:lblOffset val="100"/>
        <c:noMultiLvlLbl val="0"/>
      </c:catAx>
      <c:valAx>
        <c:axId val="180690463"/>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crossAx val="180682559"/>
        <c:crosses val="autoZero"/>
        <c:crossBetween val="between"/>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noFill/>
    </a:ln>
    <a:effectLst/>
  </c:spPr>
  <c:txPr>
    <a:bodyPr/>
    <a:lstStyle/>
    <a:p>
      <a:pPr>
        <a:defRPr sz="36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[Task2.xlsx]Sheet2!PivotTable1</c:name>
    <c:fmtId val="33"/>
  </c:pivotSource>
  <c:chart>
    <c:title>
      <c:tx>
        <c:rich>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r>
              <a:rPr lang="en-US" b="1"/>
              <a:t>% split of popularity between the top 5 categories</a:t>
            </a:r>
          </a:p>
        </c:rich>
      </c:tx>
      <c:overlay val="0"/>
      <c:spPr>
        <a:noFill/>
        <a:ln>
          <a:noFill/>
        </a:ln>
        <a:effectLst/>
      </c:spPr>
      <c:txPr>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s>
    <c:plotArea>
      <c:layout/>
      <c:pieChart>
        <c:varyColors val="1"/>
        <c:ser>
          <c:idx val="0"/>
          <c:order val="0"/>
          <c:tx>
            <c:strRef>
              <c:f>Sheet2!$B$3</c:f>
              <c:strCache>
                <c:ptCount val="1"/>
                <c:pt idx="0">
                  <c:v>Total</c:v>
                </c:pt>
              </c:strCache>
            </c:strRef>
          </c:tx>
          <c:dPt>
            <c:idx val="0"/>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1-31BA-4B7E-B776-95B243C8576D}"/>
              </c:ext>
            </c:extLst>
          </c:dPt>
          <c:dPt>
            <c:idx val="1"/>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3-31BA-4B7E-B776-95B243C8576D}"/>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31BA-4B7E-B776-95B243C8576D}"/>
              </c:ext>
            </c:extLst>
          </c:dPt>
          <c:dPt>
            <c:idx val="3"/>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7-31BA-4B7E-B776-95B243C8576D}"/>
              </c:ext>
            </c:extLst>
          </c:dPt>
          <c:dPt>
            <c:idx val="4"/>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09-31BA-4B7E-B776-95B243C8576D}"/>
              </c:ext>
            </c:extLst>
          </c:dPt>
          <c:dLbls>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Sheet2!$A$4:$A$9</c:f>
              <c:strCache>
                <c:ptCount val="5"/>
                <c:pt idx="0">
                  <c:v>animals</c:v>
                </c:pt>
                <c:pt idx="1">
                  <c:v>science</c:v>
                </c:pt>
                <c:pt idx="2">
                  <c:v>healthyeating</c:v>
                </c:pt>
                <c:pt idx="3">
                  <c:v>technology</c:v>
                </c:pt>
                <c:pt idx="4">
                  <c:v>food</c:v>
                </c:pt>
              </c:strCache>
            </c:strRef>
          </c:cat>
          <c:val>
            <c:numRef>
              <c:f>Sheet2!$B$4:$B$9</c:f>
              <c:numCache>
                <c:formatCode>0.00%</c:formatCode>
                <c:ptCount val="5"/>
                <c:pt idx="0">
                  <c:v>0.21325046612802984</c:v>
                </c:pt>
                <c:pt idx="1">
                  <c:v>0.20324735860783094</c:v>
                </c:pt>
                <c:pt idx="2">
                  <c:v>0.19620261031696706</c:v>
                </c:pt>
                <c:pt idx="3">
                  <c:v>0.19588253573648229</c:v>
                </c:pt>
                <c:pt idx="4">
                  <c:v>0.19141702921068987</c:v>
                </c:pt>
              </c:numCache>
            </c:numRef>
          </c:val>
          <c:extLst>
            <c:ext xmlns:c16="http://schemas.microsoft.com/office/drawing/2014/chart" uri="{C3380CC4-5D6E-409C-BE32-E72D297353CC}">
              <c16:uniqueId val="{0000000A-31BA-4B7E-B776-95B243C8576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6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Hanh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a:t>- We found that animals and science are the two most popular categories, suggesting that users like "real-life" and "factual" content</a:t>
            </a:r>
          </a:p>
          <a:p>
            <a:pPr lvl="0"/>
            <a:r>
              <a:rPr lang="en-US"/>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r>
              <a:rPr lang="en-US"/>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a:t>
            </a:r>
            <a:r>
              <a:rPr lang="en-US"/>
              <a:t>, Hanh Nguyen, </a:t>
            </a:r>
            <a:r>
              <a:rPr lang="en-US" dirty="0"/>
              <a:t>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t>
            </a:r>
            <a:r>
              <a:rPr lang="en-US"/>
              <a:t>as Animals, Science and Technology.</a:t>
            </a:r>
            <a:endParaRPr lang="en-US" dirty="0"/>
          </a:p>
          <a:p>
            <a:pPr lvl="0"/>
            <a:endParaRPr lang="en-US" dirty="0"/>
          </a:p>
          <a:p>
            <a:pPr lvl="0"/>
            <a:r>
              <a:rPr lang="en-US" dirty="0"/>
              <a:t>As well as this, there </a:t>
            </a:r>
            <a:r>
              <a:rPr lang="en-US"/>
              <a:t>was 1738 </a:t>
            </a:r>
            <a:r>
              <a:rPr lang="en-US" dirty="0"/>
              <a:t>posts from just </a:t>
            </a:r>
            <a:r>
              <a:rPr lang="en-US"/>
              <a:t>the Animals </a:t>
            </a:r>
            <a:r>
              <a:rPr lang="en-US" dirty="0"/>
              <a:t>category alone! People obviously really </a:t>
            </a:r>
            <a:r>
              <a:rPr lang="en-US"/>
              <a:t>like animals!</a:t>
            </a:r>
            <a:endParaRPr lang="en-US" dirty="0"/>
          </a:p>
          <a:p>
            <a:pPr lvl="0"/>
            <a:endParaRPr lang="en-US" dirty="0"/>
          </a:p>
          <a:p>
            <a:pPr lvl="0"/>
            <a:r>
              <a:rPr lang="en-US" dirty="0"/>
              <a:t>And also the most common month for users to post within </a:t>
            </a:r>
            <a:r>
              <a:rPr lang="en-US"/>
              <a:t>was May, </a:t>
            </a:r>
            <a:r>
              <a:rPr lang="en-US" dirty="0"/>
              <a:t>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a:t>
            </a:r>
            <a:r>
              <a:rPr lang="en-US"/>
              <a:t>were animals, science, healthy eating, technology and food </a:t>
            </a:r>
            <a:r>
              <a:rPr lang="en-US" dirty="0"/>
              <a:t>in descending order.</a:t>
            </a:r>
          </a:p>
          <a:p>
            <a:pPr lvl="0"/>
            <a:endParaRPr lang="en-US" dirty="0"/>
          </a:p>
          <a:p>
            <a:pPr lvl="0"/>
            <a:r>
              <a:rPr lang="en-US"/>
              <a:t>Animals </a:t>
            </a:r>
            <a:r>
              <a:rPr lang="en-US" dirty="0"/>
              <a:t>had an aggregate popularity score of almost 76000. It is very interesting to see both food </a:t>
            </a:r>
            <a:r>
              <a:rPr lang="en-US"/>
              <a:t>and healthy eating </a:t>
            </a:r>
            <a:r>
              <a:rPr lang="en-US" dirty="0"/>
              <a:t>within the top 5, it really shows what people enjoy consuming as content</a:t>
            </a:r>
            <a:r>
              <a:rPr lang="en-US"/>
              <a:t>. Healthy eating ranks slightly higher than food, so perhaps your user base may be skewed towards healthy eaters and health-conscious people.</a:t>
            </a:r>
            <a:endParaRPr lang="en-US" dirty="0"/>
          </a:p>
          <a:p>
            <a:pPr lvl="0"/>
            <a:endParaRPr lang="en-US" dirty="0"/>
          </a:p>
          <a:p>
            <a:pPr lvl="0"/>
            <a:r>
              <a:rPr lang="en-US"/>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a:p>
          <a:p>
            <a:pPr lvl="0"/>
            <a:r>
              <a:rPr lang="en-US"/>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75305" y="2629707"/>
            <a:ext cx="5482998" cy="4271106"/>
          </a:xfrm>
          <a:prstGeom prst="rect">
            <a:avLst/>
          </a:prstGeom>
        </p:spPr>
        <p:txBody>
          <a:bodyPr lIns="0" tIns="0" rIns="0" bIns="0" rtlCol="0" anchor="t">
            <a:spAutoFit/>
          </a:bodyPr>
          <a:lstStyle/>
          <a:p>
            <a:pPr algn="ctr">
              <a:lnSpc>
                <a:spcPts val="11059"/>
              </a:lnSpc>
            </a:pPr>
            <a:r>
              <a:rPr lang="en-US" sz="10533" spc="-105">
                <a:solidFill>
                  <a:srgbClr val="FFFFFF"/>
                </a:solidFill>
                <a:latin typeface="+mj-lt"/>
              </a:rPr>
              <a:t>Social Media Analysis</a:t>
            </a:r>
            <a:endParaRPr lang="en-US" sz="10533" spc="-105" dirty="0">
              <a:solidFill>
                <a:srgbClr val="FFFFFF"/>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mj-lt"/>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6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16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B5DE0459-FE18-4080-9650-1829013885B5}"/>
              </a:ext>
            </a:extLst>
          </p:cNvPr>
          <p:cNvSpPr txBox="1"/>
          <p:nvPr/>
        </p:nvSpPr>
        <p:spPr>
          <a:xfrm>
            <a:off x="10842234" y="1749819"/>
            <a:ext cx="7156664" cy="1384995"/>
          </a:xfrm>
          <a:prstGeom prst="rect">
            <a:avLst/>
          </a:prstGeom>
          <a:noFill/>
        </p:spPr>
        <p:txBody>
          <a:bodyPr wrap="square">
            <a:spAutoFit/>
          </a:bodyPr>
          <a:lstStyle/>
          <a:p>
            <a:r>
              <a:rPr lang="en-US" sz="2800">
                <a:latin typeface="+mj-lt"/>
              </a:rPr>
              <a:t>Animals and science are the two most popular categories, suggesting that users like "real-life" and "factual" content.</a:t>
            </a:r>
          </a:p>
        </p:txBody>
      </p:sp>
      <p:sp>
        <p:nvSpPr>
          <p:cNvPr id="27" name="TextBox 26">
            <a:extLst>
              <a:ext uri="{FF2B5EF4-FFF2-40B4-BE49-F238E27FC236}">
                <a16:creationId xmlns:a16="http://schemas.microsoft.com/office/drawing/2014/main" id="{98BB8856-D882-4D55-8737-54670551AB1F}"/>
              </a:ext>
            </a:extLst>
          </p:cNvPr>
          <p:cNvSpPr txBox="1"/>
          <p:nvPr/>
        </p:nvSpPr>
        <p:spPr>
          <a:xfrm>
            <a:off x="10842234" y="4162025"/>
            <a:ext cx="7156664" cy="2178032"/>
          </a:xfrm>
          <a:prstGeom prst="rect">
            <a:avLst/>
          </a:prstGeom>
          <a:noFill/>
        </p:spPr>
        <p:txBody>
          <a:bodyPr wrap="square">
            <a:spAutoFit/>
          </a:bodyPr>
          <a:lstStyle/>
          <a:p>
            <a:pPr>
              <a:lnSpc>
                <a:spcPts val="2660"/>
              </a:lnSpc>
            </a:pPr>
            <a:r>
              <a:rPr lang="en-US" sz="2800" spc="-19">
                <a:latin typeface="+mj-lt"/>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endParaRPr lang="en-US" sz="2800" spc="-19" dirty="0">
              <a:latin typeface="+mj-lt"/>
              <a:ea typeface="Gadugi" panose="020B0502040204020203" pitchFamily="34" charset="0"/>
            </a:endParaRPr>
          </a:p>
        </p:txBody>
      </p:sp>
      <p:sp>
        <p:nvSpPr>
          <p:cNvPr id="28" name="TextBox 27">
            <a:extLst>
              <a:ext uri="{FF2B5EF4-FFF2-40B4-BE49-F238E27FC236}">
                <a16:creationId xmlns:a16="http://schemas.microsoft.com/office/drawing/2014/main" id="{4B5234BC-735D-4BFA-98C2-AB2F6636C101}"/>
              </a:ext>
            </a:extLst>
          </p:cNvPr>
          <p:cNvSpPr txBox="1"/>
          <p:nvPr/>
        </p:nvSpPr>
        <p:spPr>
          <a:xfrm>
            <a:off x="10842234" y="7134257"/>
            <a:ext cx="7156664" cy="2185214"/>
          </a:xfrm>
          <a:prstGeom prst="rect">
            <a:avLst/>
          </a:prstGeom>
          <a:noFill/>
        </p:spPr>
        <p:txBody>
          <a:bodyPr wrap="square">
            <a:spAutoFit/>
          </a:bodyPr>
          <a:lstStyle/>
          <a:p>
            <a:r>
              <a:rPr lang="en-US" sz="2800" spc="-19">
                <a:latin typeface="+mj-lt"/>
                <a:ea typeface="Gadugi" panose="020B0502040204020203" pitchFamily="34" charset="0"/>
              </a:rPr>
              <a:t>This ad-hoc analysis is insightful, but it's time to take this analysis into large scale production for real-time understanding of your business. We can show you how to do this.   </a:t>
            </a:r>
          </a:p>
          <a:p>
            <a:r>
              <a:rPr lang="en-US" sz="240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68141"/>
          </a:xfrm>
          <a:prstGeom prst="rect">
            <a:avLst/>
          </a:prstGeom>
        </p:spPr>
        <p:txBody>
          <a:bodyPr lIns="0" tIns="0" rIns="0" bIns="0" rtlCol="0" anchor="t">
            <a:spAutoFit/>
          </a:bodyPr>
          <a:lstStyle/>
          <a:p>
            <a:pPr>
              <a:lnSpc>
                <a:spcPts val="3640"/>
              </a:lnSpc>
            </a:pPr>
            <a:r>
              <a:rPr lang="en-US" sz="3600" spc="-26" dirty="0">
                <a:solidFill>
                  <a:srgbClr val="FFFFFF"/>
                </a:solidFill>
                <a:latin typeface="+mj-lt"/>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48355"/>
          </a:xfrm>
          <a:prstGeom prst="rect">
            <a:avLst/>
          </a:prstGeom>
        </p:spPr>
        <p:txBody>
          <a:bodyPr lIns="0" tIns="0" rIns="0" bIns="0" rtlCol="0" anchor="t">
            <a:spAutoFit/>
          </a:bodyPr>
          <a:lstStyle/>
          <a:p>
            <a:pPr algn="r">
              <a:lnSpc>
                <a:spcPts val="9600"/>
              </a:lnSpc>
            </a:pPr>
            <a:r>
              <a:rPr lang="en-US" sz="9600" spc="-80" dirty="0">
                <a:solidFill>
                  <a:srgbClr val="FFFFFF"/>
                </a:solidFill>
                <a:latin typeface="+mj-lt"/>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4678280"/>
            <a:chOff x="0" y="0"/>
            <a:chExt cx="11564591" cy="6237705"/>
          </a:xfrm>
        </p:grpSpPr>
        <p:sp>
          <p:nvSpPr>
            <p:cNvPr id="3" name="TextBox 3"/>
            <p:cNvSpPr txBox="1"/>
            <p:nvPr/>
          </p:nvSpPr>
          <p:spPr>
            <a:xfrm>
              <a:off x="0" y="0"/>
              <a:ext cx="11564591" cy="1664473"/>
            </a:xfrm>
            <a:prstGeom prst="rect">
              <a:avLst/>
            </a:prstGeom>
          </p:spPr>
          <p:txBody>
            <a:bodyPr lIns="0" tIns="0" rIns="0" bIns="0" rtlCol="0" anchor="t">
              <a:spAutoFit/>
            </a:bodyPr>
            <a:lstStyle/>
            <a:p>
              <a:pPr>
                <a:lnSpc>
                  <a:spcPts val="9600"/>
                </a:lnSpc>
              </a:pPr>
              <a:r>
                <a:rPr lang="en-US" sz="9600" spc="-80" dirty="0">
                  <a:solidFill>
                    <a:srgbClr val="000000"/>
                  </a:solidFill>
                  <a:latin typeface="+mj-lt"/>
                </a:rPr>
                <a:t>Today's agenda</a:t>
              </a:r>
            </a:p>
          </p:txBody>
        </p:sp>
        <p:sp>
          <p:nvSpPr>
            <p:cNvPr id="4" name="TextBox 4"/>
            <p:cNvSpPr txBox="1"/>
            <p:nvPr/>
          </p:nvSpPr>
          <p:spPr>
            <a:xfrm>
              <a:off x="0" y="2298166"/>
              <a:ext cx="11564591" cy="3939539"/>
            </a:xfrm>
            <a:prstGeom prst="rect">
              <a:avLst/>
            </a:prstGeom>
          </p:spPr>
          <p:txBody>
            <a:bodyPr lIns="0" tIns="0" rIns="0" bIns="0" rtlCol="0" anchor="t">
              <a:spAutoFit/>
            </a:bodyPr>
            <a:lstStyle/>
            <a:p>
              <a:r>
                <a:rPr lang="en-US" sz="3200" spc="-19" dirty="0">
                  <a:solidFill>
                    <a:srgbClr val="000000"/>
                  </a:solidFill>
                  <a:latin typeface="+mj-lt"/>
                </a:rPr>
                <a:t>Project recap</a:t>
              </a:r>
            </a:p>
            <a:p>
              <a:r>
                <a:rPr lang="en-US" sz="3200" spc="-19" dirty="0">
                  <a:solidFill>
                    <a:srgbClr val="000000"/>
                  </a:solidFill>
                  <a:latin typeface="+mj-lt"/>
                </a:rPr>
                <a:t>Problem</a:t>
              </a:r>
            </a:p>
            <a:p>
              <a:r>
                <a:rPr lang="en-US" sz="3200" spc="-19" dirty="0">
                  <a:solidFill>
                    <a:srgbClr val="000000"/>
                  </a:solidFill>
                  <a:latin typeface="+mj-lt"/>
                </a:rPr>
                <a:t>The Analytics team</a:t>
              </a:r>
            </a:p>
            <a:p>
              <a:r>
                <a:rPr lang="en-US" sz="3200" spc="-19" dirty="0">
                  <a:solidFill>
                    <a:srgbClr val="000000"/>
                  </a:solidFill>
                  <a:latin typeface="+mj-lt"/>
                </a:rPr>
                <a:t>Process</a:t>
              </a:r>
            </a:p>
            <a:p>
              <a:r>
                <a:rPr lang="en-US" sz="3200" spc="-19" dirty="0">
                  <a:solidFill>
                    <a:srgbClr val="000000"/>
                  </a:solidFill>
                  <a:latin typeface="+mj-lt"/>
                </a:rPr>
                <a:t>Insights</a:t>
              </a:r>
            </a:p>
            <a:p>
              <a:r>
                <a:rPr lang="en-US" sz="3200" spc="-19" dirty="0">
                  <a:solidFill>
                    <a:srgbClr val="000000"/>
                  </a:solidFill>
                  <a:latin typeface="+mj-lt"/>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30861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800" spc="-80" dirty="0">
                <a:solidFill>
                  <a:srgbClr val="FFFFFF"/>
                </a:solidFill>
                <a:latin typeface="+mj-lt"/>
              </a:rPr>
              <a:t>Project Recap</a:t>
            </a:r>
          </a:p>
        </p:txBody>
      </p:sp>
      <p:sp>
        <p:nvSpPr>
          <p:cNvPr id="34" name="TextBox 33">
            <a:extLst>
              <a:ext uri="{FF2B5EF4-FFF2-40B4-BE49-F238E27FC236}">
                <a16:creationId xmlns:a16="http://schemas.microsoft.com/office/drawing/2014/main" id="{473E556A-40CB-43C6-9A56-2BEB28191BD3}"/>
              </a:ext>
            </a:extLst>
          </p:cNvPr>
          <p:cNvSpPr txBox="1"/>
          <p:nvPr/>
        </p:nvSpPr>
        <p:spPr>
          <a:xfrm>
            <a:off x="8418418" y="2529718"/>
            <a:ext cx="7886535" cy="5016758"/>
          </a:xfrm>
          <a:prstGeom prst="rect">
            <a:avLst/>
          </a:prstGeom>
          <a:noFill/>
        </p:spPr>
        <p:txBody>
          <a:bodyPr wrap="square" rtlCol="0">
            <a:spAutoFit/>
          </a:bodyPr>
          <a:lstStyle/>
          <a:p>
            <a:r>
              <a:rPr lang="en-US" sz="3200"/>
              <a:t>We, Accenture have focused on 3 main tasks to tackle some Social Buzz’s problems and prove to them we’re the best firm to work with:</a:t>
            </a:r>
          </a:p>
          <a:p>
            <a:endParaRPr lang="en-US" sz="3200"/>
          </a:p>
          <a:p>
            <a:pPr marL="457200" indent="-457200">
              <a:buFont typeface="Arial" panose="020B0604020202020204" pitchFamily="34" charset="0"/>
              <a:buChar char="•"/>
            </a:pPr>
            <a:r>
              <a:rPr lang="en-US" sz="3200"/>
              <a:t>An audit of their big data practice</a:t>
            </a:r>
          </a:p>
          <a:p>
            <a:pPr marL="457200" indent="-457200">
              <a:buFont typeface="Arial" panose="020B0604020202020204" pitchFamily="34" charset="0"/>
              <a:buChar char="•"/>
            </a:pPr>
            <a:r>
              <a:rPr lang="en-US" sz="3200"/>
              <a:t>Recommendations for a successful IPO</a:t>
            </a:r>
          </a:p>
          <a:p>
            <a:pPr marL="457200" indent="-457200">
              <a:buFont typeface="Arial" panose="020B0604020202020204" pitchFamily="34" charset="0"/>
              <a:buChar char="•"/>
            </a:pPr>
            <a:r>
              <a:rPr lang="en-US" sz="3200"/>
              <a:t>An analysis of their  content categories that highlights the top 5 categories with the largest aggregate popularity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800" spc="-80" dirty="0">
                <a:solidFill>
                  <a:srgbClr val="FFFFFF"/>
                </a:solidFill>
                <a:latin typeface="+mj-lt"/>
              </a:rPr>
              <a:t>Problem</a:t>
            </a:r>
          </a:p>
        </p:txBody>
      </p:sp>
      <p:sp>
        <p:nvSpPr>
          <p:cNvPr id="22" name="TextBox 21">
            <a:extLst>
              <a:ext uri="{FF2B5EF4-FFF2-40B4-BE49-F238E27FC236}">
                <a16:creationId xmlns:a16="http://schemas.microsoft.com/office/drawing/2014/main" id="{32A43928-7CE9-4F24-9D94-C68238658571}"/>
              </a:ext>
            </a:extLst>
          </p:cNvPr>
          <p:cNvSpPr txBox="1"/>
          <p:nvPr/>
        </p:nvSpPr>
        <p:spPr>
          <a:xfrm>
            <a:off x="2447156" y="4961740"/>
            <a:ext cx="7519534" cy="4401205"/>
          </a:xfrm>
          <a:prstGeom prst="rect">
            <a:avLst/>
          </a:prstGeom>
          <a:noFill/>
        </p:spPr>
        <p:txBody>
          <a:bodyPr wrap="square" rtlCol="0">
            <a:spAutoFit/>
          </a:bodyPr>
          <a:lstStyle/>
          <a:p>
            <a:pPr marL="457200" indent="-457200">
              <a:buFont typeface="Wingdings" panose="05000000000000000000" pitchFamily="2" charset="2"/>
              <a:buChar char="ü"/>
            </a:pPr>
            <a:r>
              <a:rPr lang="en-US" sz="2800">
                <a:solidFill>
                  <a:schemeClr val="bg1"/>
                </a:solidFill>
              </a:rPr>
              <a:t>A lot of data </a:t>
            </a:r>
          </a:p>
          <a:p>
            <a:r>
              <a:rPr lang="en-US" sz="2800">
                <a:solidFill>
                  <a:schemeClr val="bg1"/>
                </a:solidFill>
              </a:rPr>
              <a:t>(over 100000 posts per day which amounts to 36 500 000 posts every year)  </a:t>
            </a:r>
          </a:p>
          <a:p>
            <a:pPr marL="457200" indent="-457200">
              <a:buFont typeface="Arial" panose="020B0604020202020204" pitchFamily="34" charset="0"/>
              <a:buChar char="•"/>
            </a:pPr>
            <a:endParaRPr lang="en-US" sz="2800">
              <a:solidFill>
                <a:schemeClr val="bg1"/>
              </a:solidFill>
            </a:endParaRPr>
          </a:p>
          <a:p>
            <a:pPr marL="457200" indent="-457200">
              <a:buFont typeface="Wingdings" panose="05000000000000000000" pitchFamily="2" charset="2"/>
              <a:buChar char="ü"/>
            </a:pPr>
            <a:r>
              <a:rPr lang="en-US" sz="2800">
                <a:solidFill>
                  <a:schemeClr val="bg1"/>
                </a:solidFill>
              </a:rPr>
              <a:t>Data is all unstructured which is hard to analyze.</a:t>
            </a:r>
          </a:p>
          <a:p>
            <a:pPr marL="457200" indent="-457200">
              <a:buFontTx/>
              <a:buChar char="-"/>
            </a:pPr>
            <a:endParaRPr lang="en-US" sz="2800">
              <a:solidFill>
                <a:schemeClr val="bg1"/>
              </a:solidFill>
            </a:endParaRPr>
          </a:p>
          <a:p>
            <a:pPr marL="457200" indent="-457200">
              <a:buFont typeface="Wingdings" panose="05000000000000000000" pitchFamily="2" charset="2"/>
              <a:buChar char="ü"/>
            </a:pPr>
            <a:r>
              <a:rPr lang="en-US" sz="2800">
                <a:solidFill>
                  <a:schemeClr val="bg1"/>
                </a:solidFill>
              </a:rPr>
              <a:t>Gain deeper understanding of audience and provide them a more enjoyable experience from the data analyzed.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US"/>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774880"/>
          </a:xfrm>
          <a:prstGeom prst="rect">
            <a:avLst/>
          </a:prstGeom>
        </p:spPr>
        <p:txBody>
          <a:bodyPr lIns="0" tIns="0" rIns="0" bIns="0" rtlCol="0" anchor="t">
            <a:spAutoFit/>
          </a:bodyPr>
          <a:lstStyle/>
          <a:p>
            <a:pPr algn="ctr">
              <a:lnSpc>
                <a:spcPts val="9600"/>
              </a:lnSpc>
            </a:pPr>
            <a:r>
              <a:rPr lang="en-US" sz="11500" spc="-80" dirty="0">
                <a:solidFill>
                  <a:srgbClr val="000000"/>
                </a:solidFill>
                <a:latin typeface="+mj-lt"/>
              </a:rPr>
              <a:t>The Analytics team</a:t>
            </a:r>
          </a:p>
        </p:txBody>
      </p:sp>
      <p:sp>
        <p:nvSpPr>
          <p:cNvPr id="32" name="TextBox 31">
            <a:extLst>
              <a:ext uri="{FF2B5EF4-FFF2-40B4-BE49-F238E27FC236}">
                <a16:creationId xmlns:a16="http://schemas.microsoft.com/office/drawing/2014/main" id="{DF2B3EC3-859D-4FA3-81B0-9D62E75588FB}"/>
              </a:ext>
            </a:extLst>
          </p:cNvPr>
          <p:cNvSpPr txBox="1"/>
          <p:nvPr/>
        </p:nvSpPr>
        <p:spPr>
          <a:xfrm>
            <a:off x="14099251" y="1454169"/>
            <a:ext cx="3994908" cy="1754326"/>
          </a:xfrm>
          <a:prstGeom prst="rect">
            <a:avLst/>
          </a:prstGeom>
          <a:noFill/>
        </p:spPr>
        <p:txBody>
          <a:bodyPr wrap="square" rtlCol="0">
            <a:spAutoFit/>
          </a:bodyPr>
          <a:lstStyle/>
          <a:p>
            <a:pPr algn="ctr"/>
            <a:r>
              <a:rPr lang="en-US" sz="4400" b="1"/>
              <a:t>Andrew Fleming</a:t>
            </a:r>
          </a:p>
          <a:p>
            <a:pPr algn="ctr"/>
            <a:r>
              <a:rPr lang="en-US" sz="3200"/>
              <a:t>Chief Technical Architect</a:t>
            </a:r>
          </a:p>
        </p:txBody>
      </p:sp>
      <p:sp>
        <p:nvSpPr>
          <p:cNvPr id="35" name="TextBox 34">
            <a:extLst>
              <a:ext uri="{FF2B5EF4-FFF2-40B4-BE49-F238E27FC236}">
                <a16:creationId xmlns:a16="http://schemas.microsoft.com/office/drawing/2014/main" id="{E569EF94-8A63-4183-99AB-1084D2DC81CF}"/>
              </a:ext>
            </a:extLst>
          </p:cNvPr>
          <p:cNvSpPr txBox="1"/>
          <p:nvPr/>
        </p:nvSpPr>
        <p:spPr>
          <a:xfrm>
            <a:off x="14104488" y="4463449"/>
            <a:ext cx="3994908" cy="1200329"/>
          </a:xfrm>
          <a:prstGeom prst="rect">
            <a:avLst/>
          </a:prstGeom>
          <a:noFill/>
        </p:spPr>
        <p:txBody>
          <a:bodyPr wrap="square" rtlCol="0">
            <a:spAutoFit/>
          </a:bodyPr>
          <a:lstStyle/>
          <a:p>
            <a:pPr algn="ctr"/>
            <a:r>
              <a:rPr lang="en-US" sz="4000" b="1"/>
              <a:t>Marcus Rompton</a:t>
            </a:r>
          </a:p>
          <a:p>
            <a:pPr algn="ctr"/>
            <a:r>
              <a:rPr lang="en-US" sz="3200"/>
              <a:t>Senior Data Expert</a:t>
            </a:r>
          </a:p>
        </p:txBody>
      </p:sp>
      <p:sp>
        <p:nvSpPr>
          <p:cNvPr id="36" name="TextBox 35">
            <a:extLst>
              <a:ext uri="{FF2B5EF4-FFF2-40B4-BE49-F238E27FC236}">
                <a16:creationId xmlns:a16="http://schemas.microsoft.com/office/drawing/2014/main" id="{FB0B0DDC-C21E-4B53-89B8-CCC31C27ABE6}"/>
              </a:ext>
            </a:extLst>
          </p:cNvPr>
          <p:cNvSpPr txBox="1"/>
          <p:nvPr/>
        </p:nvSpPr>
        <p:spPr>
          <a:xfrm>
            <a:off x="14099251" y="7452251"/>
            <a:ext cx="3994908" cy="1261884"/>
          </a:xfrm>
          <a:prstGeom prst="rect">
            <a:avLst/>
          </a:prstGeom>
          <a:noFill/>
        </p:spPr>
        <p:txBody>
          <a:bodyPr wrap="square" rtlCol="0">
            <a:spAutoFit/>
          </a:bodyPr>
          <a:lstStyle/>
          <a:p>
            <a:pPr algn="ctr"/>
            <a:r>
              <a:rPr lang="en-US" sz="4400" b="1"/>
              <a:t>Hanh Nguyen</a:t>
            </a:r>
          </a:p>
          <a:p>
            <a:pPr algn="ctr"/>
            <a:r>
              <a:rPr lang="en-US" sz="3200"/>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C093785F-E32C-4CB4-AAD8-4E817AE74516}"/>
              </a:ext>
            </a:extLst>
          </p:cNvPr>
          <p:cNvSpPr txBox="1"/>
          <p:nvPr/>
        </p:nvSpPr>
        <p:spPr>
          <a:xfrm>
            <a:off x="4552216" y="1435939"/>
            <a:ext cx="6803063" cy="830997"/>
          </a:xfrm>
          <a:prstGeom prst="rect">
            <a:avLst/>
          </a:prstGeom>
          <a:noFill/>
        </p:spPr>
        <p:txBody>
          <a:bodyPr wrap="square" rtlCol="0">
            <a:spAutoFit/>
          </a:bodyPr>
          <a:lstStyle/>
          <a:p>
            <a:r>
              <a:rPr lang="en-US" sz="4800">
                <a:solidFill>
                  <a:schemeClr val="bg1"/>
                </a:solidFill>
              </a:rPr>
              <a:t>Data Understanding</a:t>
            </a:r>
          </a:p>
        </p:txBody>
      </p:sp>
      <p:sp>
        <p:nvSpPr>
          <p:cNvPr id="40" name="TextBox 39">
            <a:extLst>
              <a:ext uri="{FF2B5EF4-FFF2-40B4-BE49-F238E27FC236}">
                <a16:creationId xmlns:a16="http://schemas.microsoft.com/office/drawing/2014/main" id="{7278C10D-25FF-4C3F-9766-F9B7E78B2283}"/>
              </a:ext>
            </a:extLst>
          </p:cNvPr>
          <p:cNvSpPr txBox="1"/>
          <p:nvPr/>
        </p:nvSpPr>
        <p:spPr>
          <a:xfrm>
            <a:off x="8401487" y="4505853"/>
            <a:ext cx="6803063" cy="830997"/>
          </a:xfrm>
          <a:prstGeom prst="rect">
            <a:avLst/>
          </a:prstGeom>
          <a:noFill/>
        </p:spPr>
        <p:txBody>
          <a:bodyPr wrap="square" rtlCol="0">
            <a:spAutoFit/>
          </a:bodyPr>
          <a:lstStyle/>
          <a:p>
            <a:r>
              <a:rPr lang="en-US" sz="4800">
                <a:solidFill>
                  <a:schemeClr val="bg1"/>
                </a:solidFill>
              </a:rPr>
              <a:t>Data Modelling</a:t>
            </a:r>
          </a:p>
        </p:txBody>
      </p:sp>
      <p:sp>
        <p:nvSpPr>
          <p:cNvPr id="41" name="TextBox 40">
            <a:extLst>
              <a:ext uri="{FF2B5EF4-FFF2-40B4-BE49-F238E27FC236}">
                <a16:creationId xmlns:a16="http://schemas.microsoft.com/office/drawing/2014/main" id="{729EBAEA-9810-4CC0-B31C-6533F32E7306}"/>
              </a:ext>
            </a:extLst>
          </p:cNvPr>
          <p:cNvSpPr txBox="1"/>
          <p:nvPr/>
        </p:nvSpPr>
        <p:spPr>
          <a:xfrm>
            <a:off x="10116461" y="6007949"/>
            <a:ext cx="6803063" cy="830997"/>
          </a:xfrm>
          <a:prstGeom prst="rect">
            <a:avLst/>
          </a:prstGeom>
          <a:noFill/>
        </p:spPr>
        <p:txBody>
          <a:bodyPr wrap="square" rtlCol="0">
            <a:spAutoFit/>
          </a:bodyPr>
          <a:lstStyle/>
          <a:p>
            <a:r>
              <a:rPr lang="en-US" sz="4800">
                <a:solidFill>
                  <a:schemeClr val="bg1"/>
                </a:solidFill>
              </a:rPr>
              <a:t>Data Analysis</a:t>
            </a:r>
          </a:p>
        </p:txBody>
      </p:sp>
      <p:sp>
        <p:nvSpPr>
          <p:cNvPr id="42" name="TextBox 41">
            <a:extLst>
              <a:ext uri="{FF2B5EF4-FFF2-40B4-BE49-F238E27FC236}">
                <a16:creationId xmlns:a16="http://schemas.microsoft.com/office/drawing/2014/main" id="{0AACCBD0-8E6F-4B23-BFB1-036B9D954A44}"/>
              </a:ext>
            </a:extLst>
          </p:cNvPr>
          <p:cNvSpPr txBox="1"/>
          <p:nvPr/>
        </p:nvSpPr>
        <p:spPr>
          <a:xfrm>
            <a:off x="11914497" y="7729823"/>
            <a:ext cx="6803063" cy="830997"/>
          </a:xfrm>
          <a:prstGeom prst="rect">
            <a:avLst/>
          </a:prstGeom>
          <a:noFill/>
        </p:spPr>
        <p:txBody>
          <a:bodyPr wrap="square" rtlCol="0">
            <a:spAutoFit/>
          </a:bodyPr>
          <a:lstStyle/>
          <a:p>
            <a:r>
              <a:rPr lang="en-US" sz="4800">
                <a:solidFill>
                  <a:schemeClr val="bg1"/>
                </a:solidFill>
              </a:rPr>
              <a:t>Uncover Insights</a:t>
            </a:r>
          </a:p>
        </p:txBody>
      </p:sp>
      <p:sp>
        <p:nvSpPr>
          <p:cNvPr id="43" name="TextBox 42">
            <a:extLst>
              <a:ext uri="{FF2B5EF4-FFF2-40B4-BE49-F238E27FC236}">
                <a16:creationId xmlns:a16="http://schemas.microsoft.com/office/drawing/2014/main" id="{4B04A9ED-DA7A-4787-866B-5A192881FBA0}"/>
              </a:ext>
            </a:extLst>
          </p:cNvPr>
          <p:cNvSpPr txBox="1"/>
          <p:nvPr/>
        </p:nvSpPr>
        <p:spPr>
          <a:xfrm>
            <a:off x="6498305" y="2996018"/>
            <a:ext cx="6803063" cy="830997"/>
          </a:xfrm>
          <a:prstGeom prst="rect">
            <a:avLst/>
          </a:prstGeom>
          <a:noFill/>
        </p:spPr>
        <p:txBody>
          <a:bodyPr wrap="square" rtlCol="0">
            <a:spAutoFit/>
          </a:bodyPr>
          <a:lstStyle/>
          <a:p>
            <a:r>
              <a:rPr lang="en-US" sz="4800">
                <a:solidFill>
                  <a:schemeClr val="bg1"/>
                </a:solidFill>
              </a:rPr>
              <a:t>Data Extraction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188EB17D-B6AD-4602-8A15-73CA96D1565C}"/>
              </a:ext>
            </a:extLst>
          </p:cNvPr>
          <p:cNvSpPr txBox="1"/>
          <p:nvPr/>
        </p:nvSpPr>
        <p:spPr>
          <a:xfrm>
            <a:off x="2127159" y="4687178"/>
            <a:ext cx="3073002" cy="1569660"/>
          </a:xfrm>
          <a:prstGeom prst="rect">
            <a:avLst/>
          </a:prstGeom>
          <a:noFill/>
        </p:spPr>
        <p:txBody>
          <a:bodyPr wrap="square" rtlCol="0">
            <a:spAutoFit/>
          </a:bodyPr>
          <a:lstStyle/>
          <a:p>
            <a:pPr algn="ctr"/>
            <a:r>
              <a:rPr lang="en-US" sz="4800"/>
              <a:t>unique categories</a:t>
            </a:r>
          </a:p>
        </p:txBody>
      </p:sp>
      <p:sp>
        <p:nvSpPr>
          <p:cNvPr id="15" name="TextBox 14">
            <a:extLst>
              <a:ext uri="{FF2B5EF4-FFF2-40B4-BE49-F238E27FC236}">
                <a16:creationId xmlns:a16="http://schemas.microsoft.com/office/drawing/2014/main" id="{6AF75FFD-A915-4C01-9E26-660E778317BE}"/>
              </a:ext>
            </a:extLst>
          </p:cNvPr>
          <p:cNvSpPr txBox="1"/>
          <p:nvPr/>
        </p:nvSpPr>
        <p:spPr>
          <a:xfrm>
            <a:off x="7022283" y="4801971"/>
            <a:ext cx="3472017" cy="1569660"/>
          </a:xfrm>
          <a:prstGeom prst="rect">
            <a:avLst/>
          </a:prstGeom>
          <a:noFill/>
        </p:spPr>
        <p:txBody>
          <a:bodyPr wrap="square" rtlCol="0">
            <a:spAutoFit/>
          </a:bodyPr>
          <a:lstStyle/>
          <a:p>
            <a:pPr algn="ctr"/>
            <a:r>
              <a:rPr lang="en-US" sz="4800"/>
              <a:t>“Animals” posts</a:t>
            </a:r>
          </a:p>
        </p:txBody>
      </p:sp>
      <p:sp>
        <p:nvSpPr>
          <p:cNvPr id="16" name="TextBox 15">
            <a:extLst>
              <a:ext uri="{FF2B5EF4-FFF2-40B4-BE49-F238E27FC236}">
                <a16:creationId xmlns:a16="http://schemas.microsoft.com/office/drawing/2014/main" id="{667103BD-5182-4C94-89F1-0A2354F6241B}"/>
              </a:ext>
            </a:extLst>
          </p:cNvPr>
          <p:cNvSpPr txBox="1"/>
          <p:nvPr/>
        </p:nvSpPr>
        <p:spPr>
          <a:xfrm>
            <a:off x="12742597" y="4774168"/>
            <a:ext cx="3755772" cy="1569660"/>
          </a:xfrm>
          <a:prstGeom prst="rect">
            <a:avLst/>
          </a:prstGeom>
          <a:noFill/>
        </p:spPr>
        <p:txBody>
          <a:bodyPr wrap="square" rtlCol="0">
            <a:spAutoFit/>
          </a:bodyPr>
          <a:lstStyle/>
          <a:p>
            <a:r>
              <a:rPr lang="en-US" sz="4800"/>
              <a:t>month with most posts</a:t>
            </a:r>
          </a:p>
        </p:txBody>
      </p:sp>
      <p:sp>
        <p:nvSpPr>
          <p:cNvPr id="17" name="TextBox 16">
            <a:extLst>
              <a:ext uri="{FF2B5EF4-FFF2-40B4-BE49-F238E27FC236}">
                <a16:creationId xmlns:a16="http://schemas.microsoft.com/office/drawing/2014/main" id="{94423F84-4177-4C0E-BFD4-726BCBF050DB}"/>
              </a:ext>
            </a:extLst>
          </p:cNvPr>
          <p:cNvSpPr txBox="1"/>
          <p:nvPr/>
        </p:nvSpPr>
        <p:spPr>
          <a:xfrm>
            <a:off x="2702491" y="2792692"/>
            <a:ext cx="1898523" cy="1446550"/>
          </a:xfrm>
          <a:prstGeom prst="rect">
            <a:avLst/>
          </a:prstGeom>
          <a:noFill/>
        </p:spPr>
        <p:txBody>
          <a:bodyPr wrap="square" rtlCol="0">
            <a:spAutoFit/>
          </a:bodyPr>
          <a:lstStyle/>
          <a:p>
            <a:pPr algn="ctr"/>
            <a:r>
              <a:rPr lang="en-US" sz="8800">
                <a:solidFill>
                  <a:srgbClr val="00BAFF"/>
                </a:solidFill>
              </a:rPr>
              <a:t>16</a:t>
            </a:r>
          </a:p>
        </p:txBody>
      </p:sp>
      <p:sp>
        <p:nvSpPr>
          <p:cNvPr id="18" name="TextBox 17">
            <a:extLst>
              <a:ext uri="{FF2B5EF4-FFF2-40B4-BE49-F238E27FC236}">
                <a16:creationId xmlns:a16="http://schemas.microsoft.com/office/drawing/2014/main" id="{7278B99A-36BC-4D08-A1B8-08BBA3117B5A}"/>
              </a:ext>
            </a:extLst>
          </p:cNvPr>
          <p:cNvSpPr txBox="1"/>
          <p:nvPr/>
        </p:nvSpPr>
        <p:spPr>
          <a:xfrm>
            <a:off x="7272183" y="2792692"/>
            <a:ext cx="2788385" cy="1446550"/>
          </a:xfrm>
          <a:prstGeom prst="rect">
            <a:avLst/>
          </a:prstGeom>
          <a:noFill/>
        </p:spPr>
        <p:txBody>
          <a:bodyPr wrap="square" rtlCol="0">
            <a:spAutoFit/>
          </a:bodyPr>
          <a:lstStyle/>
          <a:p>
            <a:pPr algn="ctr"/>
            <a:r>
              <a:rPr lang="en-US" sz="8800">
                <a:solidFill>
                  <a:srgbClr val="00BAFF"/>
                </a:solidFill>
              </a:rPr>
              <a:t>1738</a:t>
            </a:r>
          </a:p>
        </p:txBody>
      </p:sp>
      <p:sp>
        <p:nvSpPr>
          <p:cNvPr id="19" name="TextBox 18">
            <a:extLst>
              <a:ext uri="{FF2B5EF4-FFF2-40B4-BE49-F238E27FC236}">
                <a16:creationId xmlns:a16="http://schemas.microsoft.com/office/drawing/2014/main" id="{F9489BE9-B3E7-4B26-B575-697E871E4AEC}"/>
              </a:ext>
            </a:extLst>
          </p:cNvPr>
          <p:cNvSpPr txBox="1"/>
          <p:nvPr/>
        </p:nvSpPr>
        <p:spPr>
          <a:xfrm>
            <a:off x="11658145" y="2792692"/>
            <a:ext cx="5080811" cy="1446550"/>
          </a:xfrm>
          <a:prstGeom prst="rect">
            <a:avLst/>
          </a:prstGeom>
          <a:noFill/>
        </p:spPr>
        <p:txBody>
          <a:bodyPr wrap="square" rtlCol="0">
            <a:spAutoFit/>
          </a:bodyPr>
          <a:lstStyle/>
          <a:p>
            <a:pPr algn="ctr"/>
            <a:r>
              <a:rPr lang="en-US" sz="8800">
                <a:solidFill>
                  <a:srgbClr val="00BAFF"/>
                </a:solidFill>
              </a:rPr>
              <a:t>May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922A7FB5-BE3D-4456-88E0-4531A47008C7}"/>
              </a:ext>
            </a:extLst>
          </p:cNvPr>
          <p:cNvGraphicFramePr>
            <a:graphicFrameLocks/>
          </p:cNvGraphicFramePr>
          <p:nvPr>
            <p:extLst>
              <p:ext uri="{D42A27DB-BD31-4B8C-83A1-F6EECF244321}">
                <p14:modId xmlns:p14="http://schemas.microsoft.com/office/powerpoint/2010/main" val="2456034149"/>
              </p:ext>
            </p:extLst>
          </p:nvPr>
        </p:nvGraphicFramePr>
        <p:xfrm>
          <a:off x="3069359" y="1685150"/>
          <a:ext cx="13655177" cy="750451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8069F36E-47E2-4AA3-9D03-8BE7603D70B4}"/>
              </a:ext>
            </a:extLst>
          </p:cNvPr>
          <p:cNvGraphicFramePr>
            <a:graphicFrameLocks/>
          </p:cNvGraphicFramePr>
          <p:nvPr>
            <p:extLst>
              <p:ext uri="{D42A27DB-BD31-4B8C-83A1-F6EECF244321}">
                <p14:modId xmlns:p14="http://schemas.microsoft.com/office/powerpoint/2010/main" val="4148888395"/>
              </p:ext>
            </p:extLst>
          </p:nvPr>
        </p:nvGraphicFramePr>
        <p:xfrm>
          <a:off x="3278002" y="1093979"/>
          <a:ext cx="13720298" cy="801229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1724</Words>
  <Application>Microsoft Office PowerPoint</Application>
  <PresentationFormat>Custom</PresentationFormat>
  <Paragraphs>145</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Clear Sans Regular Bold</vt:lpstr>
      <vt:lpstr>Graphik Regular</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Nguyen My Hanh</cp:lastModifiedBy>
  <cp:revision>13</cp:revision>
  <dcterms:created xsi:type="dcterms:W3CDTF">2006-08-16T00:00:00Z</dcterms:created>
  <dcterms:modified xsi:type="dcterms:W3CDTF">2022-04-17T02:39:37Z</dcterms:modified>
  <dc:identifier>DAEhDyfaYKE</dc:identifier>
</cp:coreProperties>
</file>